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76" r:id="rId3"/>
    <p:sldId id="305" r:id="rId4"/>
    <p:sldId id="272" r:id="rId5"/>
    <p:sldId id="306" r:id="rId6"/>
    <p:sldId id="274" r:id="rId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ExtraBold" panose="00000900000000000000" pitchFamily="2" charset="0"/>
      <p:bold r:id="rId13"/>
      <p:boldItalic r:id="rId14"/>
    </p:embeddedFont>
    <p:embeddedFont>
      <p:font typeface="Raleway" pitchFamily="2" charset="0"/>
      <p:regular r:id="rId15"/>
      <p:bold r:id="rId16"/>
      <p:italic r:id="rId17"/>
      <p:boldItalic r:id="rId18"/>
    </p:embeddedFont>
    <p:embeddedFont>
      <p:font typeface="Raleway ExtraBold" pitchFamily="2" charset="0"/>
      <p:bold r:id="rId19"/>
      <p:boldItalic r:id="rId20"/>
    </p:embeddedFont>
    <p:embeddedFont>
      <p:font typeface="Raleway Light" pitchFamily="2" charset="0"/>
      <p:regular r:id="rId21"/>
      <p:italic r:id="rId22"/>
    </p:embeddedFont>
    <p:embeddedFont>
      <p:font typeface="Raleway Medium" pitchFamily="2" charset="0"/>
      <p:regular r:id="rId23"/>
      <p:italic r:id="rId24"/>
    </p:embeddedFont>
    <p:embeddedFont>
      <p:font typeface="Raleway SemiBold" pitchFamily="2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A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7674E-033C-45F4-BB14-9BDD3FEA98D7}">
  <a:tblStyle styleId="{18A7674E-033C-45F4-BB14-9BDD3FEA98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40" autoAdjust="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79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47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8" r:id="rId4"/>
    <p:sldLayoutId id="2147483663" r:id="rId5"/>
    <p:sldLayoutId id="2147483668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Wise &amp; Mystical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088FD45-0B11-4238-471F-302910679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41" y="1383335"/>
            <a:ext cx="1731337" cy="173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C142D-C12D-CC2C-A2AF-7CF7D0DF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44" y="1393313"/>
            <a:ext cx="1731327" cy="173132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AC1514-96A6-0115-7A84-6328E45AB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4" b="11479"/>
          <a:stretch/>
        </p:blipFill>
        <p:spPr bwMode="auto">
          <a:xfrm>
            <a:off x="863518" y="1390835"/>
            <a:ext cx="1730789" cy="172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3646119" y="787512"/>
            <a:ext cx="1851761" cy="548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676573" y="3114672"/>
            <a:ext cx="212325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 ExtraBold" pitchFamily="2" charset="0"/>
              </a:rPr>
              <a:t>Maksim Vasilev</a:t>
            </a:r>
            <a:endParaRPr dirty="0">
              <a:latin typeface="Raleway ExtraBold" pitchFamily="2" charset="0"/>
            </a:endParaRPr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63518" y="3730440"/>
            <a:ext cx="1671597" cy="37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 pitchFamily="2" charset="0"/>
              </a:rPr>
              <a:t>Scrum Trainer</a:t>
            </a:r>
            <a:endParaRPr dirty="0">
              <a:latin typeface="Raleway" pitchFamily="2" charset="0"/>
            </a:endParaRP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858186" y="3114672"/>
            <a:ext cx="179984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 ExtraBold" pitchFamily="2" charset="0"/>
              </a:rPr>
              <a:t>Mihail</a:t>
            </a:r>
            <a:r>
              <a:rPr lang="en-US" dirty="0">
                <a:latin typeface="Raleway ExtraBold" pitchFamily="2" charset="0"/>
              </a:rPr>
              <a:t> Petrov</a:t>
            </a:r>
            <a:endParaRPr dirty="0">
              <a:latin typeface="Raleway ExtraBold" pitchFamily="2" charset="0"/>
            </a:endParaRPr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3420343" y="787512"/>
            <a:ext cx="22237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005;p58">
            <a:extLst>
              <a:ext uri="{FF2B5EF4-FFF2-40B4-BE49-F238E27FC236}">
                <a16:creationId xmlns:a16="http://schemas.microsoft.com/office/drawing/2014/main" id="{A5C164BE-CF21-240C-F1D6-77345EBA9DA6}"/>
              </a:ext>
            </a:extLst>
          </p:cNvPr>
          <p:cNvSpPr txBox="1">
            <a:spLocks/>
          </p:cNvSpPr>
          <p:nvPr/>
        </p:nvSpPr>
        <p:spPr>
          <a:xfrm>
            <a:off x="2922310" y="3710494"/>
            <a:ext cx="1671597" cy="51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Game Developer</a:t>
            </a:r>
          </a:p>
        </p:txBody>
      </p:sp>
      <p:pic>
        <p:nvPicPr>
          <p:cNvPr id="1032" name="Picture 8" descr="Avatar">
            <a:extLst>
              <a:ext uri="{FF2B5EF4-FFF2-40B4-BE49-F238E27FC236}">
                <a16:creationId xmlns:a16="http://schemas.microsoft.com/office/drawing/2014/main" id="{79D66B16-AF8C-5F5C-534F-84D913F9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37" y="1399004"/>
            <a:ext cx="1732105" cy="17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006;p58">
            <a:extLst>
              <a:ext uri="{FF2B5EF4-FFF2-40B4-BE49-F238E27FC236}">
                <a16:creationId xmlns:a16="http://schemas.microsoft.com/office/drawing/2014/main" id="{682E17BD-1434-CA0E-2277-B0A3A9B50CA6}"/>
              </a:ext>
            </a:extLst>
          </p:cNvPr>
          <p:cNvSpPr txBox="1">
            <a:spLocks/>
          </p:cNvSpPr>
          <p:nvPr/>
        </p:nvSpPr>
        <p:spPr>
          <a:xfrm>
            <a:off x="4951028" y="3259188"/>
            <a:ext cx="1671597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latin typeface="Raleway ExtraBold" pitchFamily="2" charset="0"/>
              </a:rPr>
              <a:t>Daniil </a:t>
            </a:r>
            <a:r>
              <a:rPr lang="en-GB" noProof="1">
                <a:latin typeface="Raleway ExtraBold" pitchFamily="2" charset="0"/>
              </a:rPr>
              <a:t>Chebotarev</a:t>
            </a:r>
          </a:p>
        </p:txBody>
      </p:sp>
      <p:sp>
        <p:nvSpPr>
          <p:cNvPr id="18" name="Google Shape;2006;p58">
            <a:extLst>
              <a:ext uri="{FF2B5EF4-FFF2-40B4-BE49-F238E27FC236}">
                <a16:creationId xmlns:a16="http://schemas.microsoft.com/office/drawing/2014/main" id="{803AC9D8-26D2-D0D6-7D51-544C105CB3D0}"/>
              </a:ext>
            </a:extLst>
          </p:cNvPr>
          <p:cNvSpPr txBox="1">
            <a:spLocks/>
          </p:cNvSpPr>
          <p:nvPr/>
        </p:nvSpPr>
        <p:spPr>
          <a:xfrm>
            <a:off x="6831832" y="3114672"/>
            <a:ext cx="196811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latin typeface="Raleway ExtraBold" pitchFamily="2" charset="0"/>
              </a:rPr>
              <a:t>Daniil </a:t>
            </a:r>
            <a:r>
              <a:rPr lang="en-GB" noProof="1">
                <a:latin typeface="Raleway ExtraBold" pitchFamily="2" charset="0"/>
              </a:rPr>
              <a:t>Furnika</a:t>
            </a:r>
          </a:p>
        </p:txBody>
      </p:sp>
      <p:sp>
        <p:nvSpPr>
          <p:cNvPr id="19" name="Google Shape;2005;p58">
            <a:extLst>
              <a:ext uri="{FF2B5EF4-FFF2-40B4-BE49-F238E27FC236}">
                <a16:creationId xmlns:a16="http://schemas.microsoft.com/office/drawing/2014/main" id="{90F4ABAE-851B-7A22-895C-3B5330F87087}"/>
              </a:ext>
            </a:extLst>
          </p:cNvPr>
          <p:cNvSpPr txBox="1">
            <a:spLocks/>
          </p:cNvSpPr>
          <p:nvPr/>
        </p:nvSpPr>
        <p:spPr>
          <a:xfrm>
            <a:off x="4951008" y="3730439"/>
            <a:ext cx="1671597" cy="37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Game Developer</a:t>
            </a:r>
          </a:p>
        </p:txBody>
      </p:sp>
      <p:sp>
        <p:nvSpPr>
          <p:cNvPr id="20" name="Google Shape;2005;p58">
            <a:extLst>
              <a:ext uri="{FF2B5EF4-FFF2-40B4-BE49-F238E27FC236}">
                <a16:creationId xmlns:a16="http://schemas.microsoft.com/office/drawing/2014/main" id="{CA4B3DF4-6613-5E34-5BBB-4040D6DCFA03}"/>
              </a:ext>
            </a:extLst>
          </p:cNvPr>
          <p:cNvSpPr txBox="1">
            <a:spLocks/>
          </p:cNvSpPr>
          <p:nvPr/>
        </p:nvSpPr>
        <p:spPr>
          <a:xfrm>
            <a:off x="6980090" y="3730440"/>
            <a:ext cx="1671597" cy="37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QA engineer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0CEF12-755A-4FA5-3075-4EFD51BE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DF02FE-B988-4AEA-A92E-215F47FDF201}"/>
              </a:ext>
            </a:extLst>
          </p:cNvPr>
          <p:cNvSpPr/>
          <p:nvPr/>
        </p:nvSpPr>
        <p:spPr>
          <a:xfrm rot="555780">
            <a:off x="-417760" y="-1080189"/>
            <a:ext cx="4412374" cy="6879005"/>
          </a:xfrm>
          <a:prstGeom prst="roundRect">
            <a:avLst>
              <a:gd name="adj" fmla="val 0"/>
            </a:avLst>
          </a:prstGeom>
          <a:solidFill>
            <a:srgbClr val="050A1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70381" y="592141"/>
            <a:ext cx="2763000" cy="567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58081" y="5611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005;p58">
            <a:extLst>
              <a:ext uri="{FF2B5EF4-FFF2-40B4-BE49-F238E27FC236}">
                <a16:creationId xmlns:a16="http://schemas.microsoft.com/office/drawing/2014/main" id="{9BA1F3C8-3DEE-075C-B1D3-4BA6028878D2}"/>
              </a:ext>
            </a:extLst>
          </p:cNvPr>
          <p:cNvSpPr txBox="1">
            <a:spLocks/>
          </p:cNvSpPr>
          <p:nvPr/>
        </p:nvSpPr>
        <p:spPr>
          <a:xfrm>
            <a:off x="70381" y="1299513"/>
            <a:ext cx="3310128" cy="251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GB" dirty="0">
                <a:latin typeface="Raleway Light" pitchFamily="2" charset="0"/>
              </a:rPr>
              <a:t>The Idea of our game is to teach people facts about different capitals and big cities around Europe, through quizzes about historical, geo-political or general facts connected to that city.</a:t>
            </a:r>
          </a:p>
          <a:p>
            <a:pPr marL="0" indent="0" algn="just"/>
            <a:endParaRPr lang="en-GB" dirty="0">
              <a:latin typeface="Raleway Light" pitchFamily="2" charset="0"/>
            </a:endParaRPr>
          </a:p>
          <a:p>
            <a:pPr marL="0" indent="0" algn="just"/>
            <a:r>
              <a:rPr lang="en-GB" dirty="0">
                <a:latin typeface="Raleway Light" pitchFamily="2" charset="0"/>
              </a:rPr>
              <a:t>The goal is to achieve as high of a score as possible. Do keep an eye on your travel points, because once they run out the game ends.</a:t>
            </a:r>
          </a:p>
        </p:txBody>
      </p:sp>
    </p:spTree>
    <p:extLst>
      <p:ext uri="{BB962C8B-B14F-4D97-AF65-F5344CB8AC3E}">
        <p14:creationId xmlns:p14="http://schemas.microsoft.com/office/powerpoint/2010/main" val="227615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13675" cy="524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Realization</a:t>
            </a:r>
            <a:endParaRPr dirty="0"/>
          </a:p>
        </p:txBody>
      </p:sp>
      <p:cxnSp>
        <p:nvCxnSpPr>
          <p:cNvPr id="1956" name="Google Shape;1956;p54"/>
          <p:cNvCxnSpPr>
            <a:cxnSpLocks/>
          </p:cNvCxnSpPr>
          <p:nvPr/>
        </p:nvCxnSpPr>
        <p:spPr>
          <a:xfrm>
            <a:off x="410165" y="2449869"/>
            <a:ext cx="832367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646773" y="180709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1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647230" y="27337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Medium" pitchFamily="2" charset="0"/>
              </a:rPr>
              <a:t>Getting familiar and organized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3752175" y="180709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3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3752175" y="2681122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Start working on game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203559" y="1596613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Decide on game idea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203559" y="281675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2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5304393" y="1509224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Get to final stages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5304393" y="281675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4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302130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2858459" y="2363307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4407075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5959293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968;p54">
            <a:extLst>
              <a:ext uri="{FF2B5EF4-FFF2-40B4-BE49-F238E27FC236}">
                <a16:creationId xmlns:a16="http://schemas.microsoft.com/office/drawing/2014/main" id="{9780FBB3-F43A-3AB3-8477-AA754278A982}"/>
              </a:ext>
            </a:extLst>
          </p:cNvPr>
          <p:cNvSpPr/>
          <p:nvPr/>
        </p:nvSpPr>
        <p:spPr>
          <a:xfrm>
            <a:off x="7507909" y="235777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63;p54">
            <a:extLst>
              <a:ext uri="{FF2B5EF4-FFF2-40B4-BE49-F238E27FC236}">
                <a16:creationId xmlns:a16="http://schemas.microsoft.com/office/drawing/2014/main" id="{94CBE6DD-F509-915C-F6EB-F1F16592B3E3}"/>
              </a:ext>
            </a:extLst>
          </p:cNvPr>
          <p:cNvSpPr txBox="1">
            <a:spLocks/>
          </p:cNvSpPr>
          <p:nvPr/>
        </p:nvSpPr>
        <p:spPr>
          <a:xfrm>
            <a:off x="6794778" y="2733738"/>
            <a:ext cx="1643761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GB" sz="1400" dirty="0">
                <a:solidFill>
                  <a:schemeClr val="lt1"/>
                </a:solidFill>
                <a:latin typeface="Raleway Medium" pitchFamily="2" charset="0"/>
              </a:rPr>
              <a:t>Finishing touches and get ready to present</a:t>
            </a:r>
          </a:p>
        </p:txBody>
      </p:sp>
      <p:sp>
        <p:nvSpPr>
          <p:cNvPr id="7" name="Google Shape;1964;p54">
            <a:extLst>
              <a:ext uri="{FF2B5EF4-FFF2-40B4-BE49-F238E27FC236}">
                <a16:creationId xmlns:a16="http://schemas.microsoft.com/office/drawing/2014/main" id="{97B39BEB-9FF3-FEC3-C593-DF31CFCEB701}"/>
              </a:ext>
            </a:extLst>
          </p:cNvPr>
          <p:cNvSpPr txBox="1">
            <a:spLocks/>
          </p:cNvSpPr>
          <p:nvPr/>
        </p:nvSpPr>
        <p:spPr>
          <a:xfrm>
            <a:off x="6853009" y="1807092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GB" sz="1400" dirty="0">
                <a:latin typeface="Raleway ExtraBold" pitchFamily="2" charset="0"/>
              </a:rPr>
              <a:t>WEEK 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7D69F2-A63E-A737-117B-F8ADF227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042" y="1739037"/>
            <a:ext cx="1109576" cy="1109576"/>
          </a:xfrm>
          <a:prstGeom prst="rect">
            <a:avLst/>
          </a:prstGeom>
        </p:spPr>
      </p:pic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3878063" cy="646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Technologies Used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B4CCE62-BEAF-FF6C-1E5F-832B6372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63" y="1777084"/>
            <a:ext cx="1059607" cy="1059607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CF39868F-61F0-7D33-EBFE-653112DA4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97" y="3079521"/>
            <a:ext cx="1158397" cy="11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3F84C97-DDA8-87DE-1970-4FF48C8B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1214" y="3129372"/>
            <a:ext cx="1123404" cy="1123404"/>
          </a:xfrm>
          <a:prstGeom prst="rect">
            <a:avLst/>
          </a:prstGeom>
        </p:spPr>
      </p:pic>
      <p:pic>
        <p:nvPicPr>
          <p:cNvPr id="25" name="Picture 34" descr="Git – CloudBerry">
            <a:extLst>
              <a:ext uri="{FF2B5EF4-FFF2-40B4-BE49-F238E27FC236}">
                <a16:creationId xmlns:a16="http://schemas.microsoft.com/office/drawing/2014/main" id="{7F958D2A-0103-BA24-8AF3-B5E7E57A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60" y="3097018"/>
            <a:ext cx="1123404" cy="11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8" descr="Microsoft Excel - Wikipedia">
            <a:extLst>
              <a:ext uri="{FF2B5EF4-FFF2-40B4-BE49-F238E27FC236}">
                <a16:creationId xmlns:a16="http://schemas.microsoft.com/office/drawing/2014/main" id="{0C4E417E-80DA-142F-1252-EDC0F1F6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533" y="1845137"/>
            <a:ext cx="993046" cy="9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2" descr="Microsoft Teams – Microsoft Technologies Tips and Tricks">
            <a:extLst>
              <a:ext uri="{FF2B5EF4-FFF2-40B4-BE49-F238E27FC236}">
                <a16:creationId xmlns:a16="http://schemas.microsoft.com/office/drawing/2014/main" id="{24D4245F-F23A-851A-AC4C-4298D42E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75" y="3201519"/>
            <a:ext cx="98326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8" descr="&#10;">
            <a:extLst>
              <a:ext uri="{FF2B5EF4-FFF2-40B4-BE49-F238E27FC236}">
                <a16:creationId xmlns:a16="http://schemas.microsoft.com/office/drawing/2014/main" id="{3CF0602C-F4EF-F24A-A101-5CA14D6AD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80" b="94238" l="6543" r="89844">
                        <a14:foregroundMark x1="21094" y1="16797" x2="85059" y2="21777"/>
                        <a14:foregroundMark x1="85059" y1="21777" x2="65332" y2="76953"/>
                        <a14:foregroundMark x1="65332" y1="76953" x2="26563" y2="72070"/>
                        <a14:foregroundMark x1="26563" y1="72070" x2="17188" y2="30176"/>
                        <a14:foregroundMark x1="17188" y1="30176" x2="21094" y2="20020"/>
                        <a14:foregroundMark x1="75977" y1="81348" x2="32910" y2="72754"/>
                        <a14:foregroundMark x1="32910" y1="72754" x2="19629" y2="22168"/>
                        <a14:foregroundMark x1="19629" y1="22168" x2="64941" y2="36133"/>
                        <a14:foregroundMark x1="64941" y1="36133" x2="32910" y2="11523"/>
                        <a14:foregroundMark x1="32910" y1="11523" x2="39355" y2="57227"/>
                        <a14:foregroundMark x1="39355" y1="57227" x2="88867" y2="80273"/>
                        <a14:foregroundMark x1="87305" y1="31250" x2="84082" y2="23242"/>
                        <a14:foregroundMark x1="87305" y1="66797" x2="85645" y2="22168"/>
                        <a14:foregroundMark x1="83496" y1="10840" x2="25391" y2="10254"/>
                        <a14:foregroundMark x1="25391" y1="10254" x2="25391" y2="10254"/>
                        <a14:foregroundMark x1="85645" y1="11914" x2="41895" y2="10059"/>
                        <a14:foregroundMark x1="41895" y1="10059" x2="49609" y2="9180"/>
                        <a14:foregroundMark x1="30273" y1="7617" x2="7388" y2="52540"/>
                        <a14:foregroundMark x1="16211" y1="15137" x2="15234" y2="56445"/>
                        <a14:foregroundMark x1="15234" y1="56445" x2="40620" y2="92169"/>
                        <a14:backgroundMark x1="6543" y1="7617" x2="1660" y2="10840"/>
                        <a14:backgroundMark x1="7129" y1="5957" x2="86230" y2="4395"/>
                        <a14:backgroundMark x1="5762" y1="53516" x2="6543" y2="53906"/>
                        <a14:backgroundMark x1="42090" y1="94434" x2="42871" y2="94434"/>
                        <a14:backgroundMark x1="41113" y1="93848" x2="43262" y2="94434"/>
                        <a14:backgroundMark x1="40137" y1="93262" x2="43262" y2="94434"/>
                        <a14:backgroundMark x1="39746" y1="93262" x2="42676" y2="9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7" y="1686902"/>
            <a:ext cx="1239973" cy="12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&#10;">
            <a:extLst>
              <a:ext uri="{FF2B5EF4-FFF2-40B4-BE49-F238E27FC236}">
                <a16:creationId xmlns:a16="http://schemas.microsoft.com/office/drawing/2014/main" id="{D9D5F7F1-5561-8464-021A-4762FF1E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7773" y1="42578" x2="41016" y2="43359"/>
                        <a14:foregroundMark x1="39844" y1="41797" x2="31836" y2="47266"/>
                        <a14:foregroundMark x1="31836" y1="47266" x2="36328" y2="60742"/>
                        <a14:foregroundMark x1="40234" y1="49414" x2="40234" y2="49414"/>
                        <a14:foregroundMark x1="40234" y1="48828" x2="16992" y2="40820"/>
                        <a14:foregroundMark x1="18359" y1="43945" x2="19922" y2="47266"/>
                        <a14:foregroundMark x1="20703" y1="53906" x2="25391" y2="53906"/>
                        <a14:foregroundMark x1="24609" y1="56055" x2="22852" y2="56055"/>
                        <a14:foregroundMark x1="26758" y1="50195" x2="26758" y2="50195"/>
                        <a14:foregroundMark x1="26758" y1="50195" x2="26758" y2="50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653" y="1552352"/>
            <a:ext cx="1482947" cy="14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Github Logo Png - Github Png, Transparent Png - kindpng">
            <a:extLst>
              <a:ext uri="{FF2B5EF4-FFF2-40B4-BE49-F238E27FC236}">
                <a16:creationId xmlns:a16="http://schemas.microsoft.com/office/drawing/2014/main" id="{9BDCC09C-75A8-2C20-7E24-50E507B1A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 b="4056"/>
          <a:stretch/>
        </p:blipFill>
        <p:spPr bwMode="auto">
          <a:xfrm>
            <a:off x="581199" y="3011648"/>
            <a:ext cx="1206632" cy="12087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8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022944" y="2504939"/>
            <a:ext cx="7098112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SemiBold" pitchFamily="2" charset="0"/>
              </a:rPr>
              <a:t>Let’s move on to the game</a:t>
            </a:r>
            <a:endParaRPr dirty="0">
              <a:latin typeface="Raleway SemiBold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129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Raleway</vt:lpstr>
      <vt:lpstr>Raleway Light</vt:lpstr>
      <vt:lpstr>Raleway SemiBold</vt:lpstr>
      <vt:lpstr>Arial</vt:lpstr>
      <vt:lpstr>Raleway ExtraBold</vt:lpstr>
      <vt:lpstr>Raleway Medium</vt:lpstr>
      <vt:lpstr>Montserrat ExtraBold</vt:lpstr>
      <vt:lpstr>Montserrat</vt:lpstr>
      <vt:lpstr>Futuristic Background by Slidesgo</vt:lpstr>
      <vt:lpstr>Wise &amp; Mystical</vt:lpstr>
      <vt:lpstr>Our Team</vt:lpstr>
      <vt:lpstr>Project Idea</vt:lpstr>
      <vt:lpstr>Realization</vt:lpstr>
      <vt:lpstr>Technologies Used</vt:lpstr>
      <vt:lpstr>Let’s move on to the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Wise &amp; Mystical</dc:title>
  <cp:lastModifiedBy>Максим Данчев Василев</cp:lastModifiedBy>
  <cp:revision>10</cp:revision>
  <dcterms:modified xsi:type="dcterms:W3CDTF">2022-11-20T17:21:29Z</dcterms:modified>
</cp:coreProperties>
</file>